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258" r:id="rId4"/>
    <p:sldId id="260" r:id="rId5"/>
    <p:sldId id="261" r:id="rId6"/>
    <p:sldId id="264" r:id="rId7"/>
    <p:sldId id="265" r:id="rId8"/>
    <p:sldId id="259" r:id="rId9"/>
    <p:sldId id="263" r:id="rId10"/>
    <p:sldId id="269"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4660"/>
  </p:normalViewPr>
  <p:slideViewPr>
    <p:cSldViewPr snapToGrid="0">
      <p:cViewPr varScale="1">
        <p:scale>
          <a:sx n="74" d="100"/>
          <a:sy n="74" d="100"/>
        </p:scale>
        <p:origin x="5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307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237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1199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1786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5594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5570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6050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1457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2466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579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157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131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942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178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5/1/2016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079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5423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461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5/1/2016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5104795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6981" y="1300785"/>
            <a:ext cx="9092484" cy="2509213"/>
          </a:xfrm>
        </p:spPr>
        <p:txBody>
          <a:bodyPr/>
          <a:lstStyle/>
          <a:p>
            <a:r>
              <a:rPr lang="en-US" dirty="0" smtClean="0"/>
              <a:t>American marriage compared to other countries</a:t>
            </a:r>
            <a:endParaRPr lang="en-US" dirty="0"/>
          </a:p>
        </p:txBody>
      </p:sp>
      <p:sp>
        <p:nvSpPr>
          <p:cNvPr id="3" name="Subtitle 2"/>
          <p:cNvSpPr>
            <a:spLocks noGrp="1"/>
          </p:cNvSpPr>
          <p:nvPr>
            <p:ph type="subTitle" idx="1"/>
          </p:nvPr>
        </p:nvSpPr>
        <p:spPr>
          <a:xfrm>
            <a:off x="1798235" y="4079383"/>
            <a:ext cx="8689976" cy="1371599"/>
          </a:xfrm>
        </p:spPr>
        <p:txBody>
          <a:bodyPr>
            <a:normAutofit/>
          </a:bodyPr>
          <a:lstStyle/>
          <a:p>
            <a:r>
              <a:rPr lang="en-US" sz="2800" dirty="0" smtClean="0">
                <a:solidFill>
                  <a:schemeClr val="tx1">
                    <a:lumMod val="85000"/>
                    <a:lumOff val="15000"/>
                  </a:schemeClr>
                </a:solidFill>
              </a:rPr>
              <a:t>B8 Kai vogel</a:t>
            </a:r>
            <a:endParaRPr lang="en-US" sz="2800" dirty="0">
              <a:solidFill>
                <a:schemeClr val="tx1">
                  <a:lumMod val="85000"/>
                  <a:lumOff val="15000"/>
                </a:schemeClr>
              </a:solidFill>
            </a:endParaRPr>
          </a:p>
        </p:txBody>
      </p:sp>
    </p:spTree>
    <p:extLst>
      <p:ext uri="{BB962C8B-B14F-4D97-AF65-F5344CB8AC3E}">
        <p14:creationId xmlns:p14="http://schemas.microsoft.com/office/powerpoint/2010/main" val="4167943523"/>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83666"/>
            <a:ext cx="10364451" cy="1596177"/>
          </a:xfrm>
        </p:spPr>
        <p:txBody>
          <a:bodyPr/>
          <a:lstStyle/>
          <a:p>
            <a:r>
              <a:rPr lang="en-US" dirty="0" smtClean="0"/>
              <a:t>Crude divorce rate in world</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7230" y="2193803"/>
            <a:ext cx="7174769" cy="3383378"/>
          </a:xfrm>
          <a:prstGeom prst="rect">
            <a:avLst/>
          </a:prstGeom>
        </p:spPr>
      </p:pic>
      <p:sp>
        <p:nvSpPr>
          <p:cNvPr id="4" name="TextBox 3"/>
          <p:cNvSpPr txBox="1"/>
          <p:nvPr/>
        </p:nvSpPr>
        <p:spPr>
          <a:xfrm>
            <a:off x="669701" y="1622738"/>
            <a:ext cx="4237150" cy="3785652"/>
          </a:xfrm>
          <a:prstGeom prst="rect">
            <a:avLst/>
          </a:prstGeom>
          <a:noFill/>
        </p:spPr>
        <p:txBody>
          <a:bodyPr wrap="square" rtlCol="0">
            <a:spAutoFit/>
          </a:bodyPr>
          <a:lstStyle/>
          <a:p>
            <a:pPr marL="342900" indent="-342900">
              <a:buAutoNum type="arabicPeriod"/>
            </a:pPr>
            <a:r>
              <a:rPr lang="en-US" sz="2000" dirty="0" smtClean="0">
                <a:latin typeface="Times New Roman" panose="02020603050405020304" pitchFamily="18" charset="0"/>
                <a:cs typeface="Times New Roman" panose="02020603050405020304" pitchFamily="18" charset="0"/>
              </a:rPr>
              <a:t>Botswana      6.88 divorce per 1000</a:t>
            </a:r>
          </a:p>
          <a:p>
            <a:pPr marL="342900" indent="-342900">
              <a:buAutoNum type="arabicPeriod"/>
            </a:pPr>
            <a:r>
              <a:rPr lang="en-US" sz="2000" dirty="0" smtClean="0">
                <a:latin typeface="Times New Roman" panose="02020603050405020304" pitchFamily="18" charset="0"/>
                <a:cs typeface="Times New Roman" panose="02020603050405020304" pitchFamily="18" charset="0"/>
              </a:rPr>
              <a:t>Russia           4.82 divorce per 1000</a:t>
            </a:r>
          </a:p>
          <a:p>
            <a:r>
              <a:rPr lang="en-US" sz="2000" dirty="0" smtClean="0">
                <a:latin typeface="Times New Roman" panose="02020603050405020304" pitchFamily="18" charset="0"/>
                <a:cs typeface="Times New Roman" panose="02020603050405020304" pitchFamily="18" charset="0"/>
              </a:rPr>
              <a:t>	.	</a:t>
            </a:r>
          </a:p>
          <a:p>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6</a:t>
            </a:r>
            <a:r>
              <a:rPr lang="en-US" sz="2000" dirty="0" smtClean="0">
                <a:latin typeface="Times New Roman" panose="02020603050405020304" pitchFamily="18" charset="0"/>
                <a:cs typeface="Times New Roman" panose="02020603050405020304" pitchFamily="18" charset="0"/>
              </a:rPr>
              <a:t>. U.S.                3.80 divorce per 1000</a:t>
            </a:r>
          </a:p>
          <a:p>
            <a:r>
              <a:rPr lang="en-US" sz="2000" dirty="0" smtClean="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Lowest in the data</a:t>
            </a:r>
          </a:p>
          <a:p>
            <a:r>
              <a:rPr lang="en-US" sz="2000" dirty="0" smtClean="0">
                <a:latin typeface="Times New Roman" panose="02020603050405020304" pitchFamily="18" charset="0"/>
                <a:cs typeface="Times New Roman" panose="02020603050405020304" pitchFamily="18" charset="0"/>
              </a:rPr>
              <a:t>Yemen and Mozambique </a:t>
            </a:r>
          </a:p>
          <a:p>
            <a:r>
              <a:rPr lang="en-US" sz="2000" dirty="0" smtClean="0">
                <a:latin typeface="Times New Roman" panose="02020603050405020304" pitchFamily="18" charset="0"/>
                <a:cs typeface="Times New Roman" panose="02020603050405020304" pitchFamily="18" charset="0"/>
              </a:rPr>
              <a:t>0.01 divorce per 1000</a:t>
            </a:r>
            <a:endParaRPr lang="en-US" sz="2000" dirty="0">
              <a:latin typeface="Times New Roman" panose="02020603050405020304" pitchFamily="18" charset="0"/>
              <a:cs typeface="Times New Roman" panose="02020603050405020304" pitchFamily="18" charset="0"/>
            </a:endParaRPr>
          </a:p>
        </p:txBody>
      </p:sp>
      <p:sp>
        <p:nvSpPr>
          <p:cNvPr id="5" name="Line Callout 2 4"/>
          <p:cNvSpPr/>
          <p:nvPr/>
        </p:nvSpPr>
        <p:spPr>
          <a:xfrm>
            <a:off x="8989454" y="5795493"/>
            <a:ext cx="1159098" cy="321972"/>
          </a:xfrm>
          <a:prstGeom prst="borderCallout2">
            <a:avLst>
              <a:gd name="adj1" fmla="val -24033"/>
              <a:gd name="adj2" fmla="val 70374"/>
              <a:gd name="adj3" fmla="val -103269"/>
              <a:gd name="adj4" fmla="val 70103"/>
              <a:gd name="adj5" fmla="val -445565"/>
              <a:gd name="adj6" fmla="val 392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Botswana</a:t>
            </a:r>
            <a:endParaRPr lang="en-US" dirty="0">
              <a:latin typeface="Times New Roman" panose="02020603050405020304" pitchFamily="18" charset="0"/>
              <a:cs typeface="Times New Roman" panose="02020603050405020304" pitchFamily="18" charset="0"/>
            </a:endParaRPr>
          </a:p>
        </p:txBody>
      </p:sp>
      <p:sp>
        <p:nvSpPr>
          <p:cNvPr id="6" name="Line Callout 1 5"/>
          <p:cNvSpPr/>
          <p:nvPr/>
        </p:nvSpPr>
        <p:spPr>
          <a:xfrm>
            <a:off x="10428220" y="1602318"/>
            <a:ext cx="850006" cy="321972"/>
          </a:xfrm>
          <a:prstGeom prst="borderCallout1">
            <a:avLst>
              <a:gd name="adj1" fmla="val 122750"/>
              <a:gd name="adj2" fmla="val 25000"/>
              <a:gd name="adj3" fmla="val 612501"/>
              <a:gd name="adj4" fmla="val -71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Yemen</a:t>
            </a:r>
            <a:endParaRPr lang="en-US" dirty="0">
              <a:latin typeface="Times New Roman" panose="02020603050405020304" pitchFamily="18" charset="0"/>
              <a:cs typeface="Times New Roman" panose="02020603050405020304" pitchFamily="18" charset="0"/>
            </a:endParaRPr>
          </a:p>
        </p:txBody>
      </p:sp>
      <p:sp>
        <p:nvSpPr>
          <p:cNvPr id="7" name="Line Callout 2 6"/>
          <p:cNvSpPr/>
          <p:nvPr/>
        </p:nvSpPr>
        <p:spPr>
          <a:xfrm>
            <a:off x="10148552" y="6161912"/>
            <a:ext cx="1493949" cy="347730"/>
          </a:xfrm>
          <a:prstGeom prst="borderCallout2">
            <a:avLst>
              <a:gd name="adj1" fmla="val -21991"/>
              <a:gd name="adj2" fmla="val 20115"/>
              <a:gd name="adj3" fmla="val -103472"/>
              <a:gd name="adj4" fmla="val 20402"/>
              <a:gd name="adj5" fmla="val -554166"/>
              <a:gd name="adj6" fmla="val -328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Mozambique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61855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Marriage Overview  </a:t>
            </a:r>
            <a:endParaRPr lang="en-US" dirty="0"/>
          </a:p>
        </p:txBody>
      </p:sp>
      <p:sp>
        <p:nvSpPr>
          <p:cNvPr id="4" name="Rectangle 3"/>
          <p:cNvSpPr/>
          <p:nvPr/>
        </p:nvSpPr>
        <p:spPr>
          <a:xfrm>
            <a:off x="1871730" y="2524259"/>
            <a:ext cx="8448540" cy="2554545"/>
          </a:xfrm>
          <a:prstGeom prst="rect">
            <a:avLst/>
          </a:prstGeom>
        </p:spPr>
        <p:txBody>
          <a:bodyPr wrap="square">
            <a:spAutoFit/>
          </a:bodyPr>
          <a:lstStyle/>
          <a:p>
            <a:pPr marL="342900" indent="-342900">
              <a:buFontTx/>
              <a:buChar char="-"/>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general the higher is per capita income, the older are people who get married at first time. In </a:t>
            </a:r>
            <a:r>
              <a:rPr lang="en-US" sz="2000" dirty="0" smtClean="0">
                <a:latin typeface="Times New Roman" panose="02020603050405020304" pitchFamily="18" charset="0"/>
                <a:cs typeface="Times New Roman" panose="02020603050405020304" pitchFamily="18" charset="0"/>
              </a:rPr>
              <a:t>developed countries </a:t>
            </a:r>
            <a:r>
              <a:rPr lang="en-US" sz="2000" dirty="0">
                <a:latin typeface="Times New Roman" panose="02020603050405020304" pitchFamily="18" charset="0"/>
                <a:cs typeface="Times New Roman" panose="02020603050405020304" pitchFamily="18" charset="0"/>
              </a:rPr>
              <a:t>like Germany, France, Italy</a:t>
            </a:r>
            <a:r>
              <a:rPr lang="en-US" sz="2000" dirty="0" smtClean="0">
                <a:latin typeface="Times New Roman" panose="02020603050405020304" pitchFamily="18" charset="0"/>
                <a:cs typeface="Times New Roman" panose="02020603050405020304" pitchFamily="18" charset="0"/>
              </a:rPr>
              <a:t>, Norway, Japan, and Australia the </a:t>
            </a:r>
            <a:r>
              <a:rPr lang="en-US" sz="2000" dirty="0">
                <a:latin typeface="Times New Roman" panose="02020603050405020304" pitchFamily="18" charset="0"/>
                <a:cs typeface="Times New Roman" panose="02020603050405020304" pitchFamily="18" charset="0"/>
              </a:rPr>
              <a:t>age at first marriage exceeds 30 years. </a:t>
            </a:r>
            <a:endParaRPr lang="en-US" sz="2000" dirty="0" smtClean="0">
              <a:latin typeface="Times New Roman" panose="02020603050405020304" pitchFamily="18" charset="0"/>
              <a:cs typeface="Times New Roman" panose="02020603050405020304" pitchFamily="18" charset="0"/>
            </a:endParaRPr>
          </a:p>
          <a:p>
            <a:pPr marL="342900" indent="-342900">
              <a:buFontTx/>
              <a:buChar char="-"/>
            </a:pPr>
            <a:r>
              <a:rPr lang="en-US" sz="2000" dirty="0" smtClean="0">
                <a:latin typeface="Times New Roman" panose="02020603050405020304" pitchFamily="18" charset="0"/>
                <a:cs typeface="Times New Roman" panose="02020603050405020304" pitchFamily="18" charset="0"/>
              </a:rPr>
              <a:t>On </a:t>
            </a:r>
            <a:r>
              <a:rPr lang="en-US" sz="2000" dirty="0">
                <a:latin typeface="Times New Roman" panose="02020603050405020304" pitchFamily="18" charset="0"/>
                <a:cs typeface="Times New Roman" panose="02020603050405020304" pitchFamily="18" charset="0"/>
              </a:rPr>
              <a:t>the other hand in low income </a:t>
            </a:r>
            <a:r>
              <a:rPr lang="en-US" sz="2000" dirty="0" smtClean="0">
                <a:latin typeface="Times New Roman" panose="02020603050405020304" pitchFamily="18" charset="0"/>
                <a:cs typeface="Times New Roman" panose="02020603050405020304" pitchFamily="18" charset="0"/>
              </a:rPr>
              <a:t>middle African </a:t>
            </a:r>
            <a:r>
              <a:rPr lang="en-US" sz="2000" dirty="0">
                <a:latin typeface="Times New Roman" panose="02020603050405020304" pitchFamily="18" charset="0"/>
                <a:cs typeface="Times New Roman" panose="02020603050405020304" pitchFamily="18" charset="0"/>
              </a:rPr>
              <a:t>countries the age at first marriage is between 17-20 years for females and 23-25 years for males</a:t>
            </a:r>
            <a:r>
              <a:rPr lang="en-US" sz="2000" dirty="0" smtClean="0">
                <a:latin typeface="Times New Roman" panose="02020603050405020304" pitchFamily="18" charset="0"/>
                <a:cs typeface="Times New Roman" panose="02020603050405020304" pitchFamily="18" charset="0"/>
              </a:rPr>
              <a:t>.</a:t>
            </a:r>
          </a:p>
          <a:p>
            <a:pPr marL="342900" indent="-342900">
              <a:buFontTx/>
              <a:buChar char="-"/>
            </a:pPr>
            <a:r>
              <a:rPr lang="en-US" sz="2000" dirty="0" smtClean="0">
                <a:latin typeface="Times New Roman" panose="02020603050405020304" pitchFamily="18" charset="0"/>
                <a:cs typeface="Times New Roman" panose="02020603050405020304" pitchFamily="18" charset="0"/>
              </a:rPr>
              <a:t>Also low income countries will have wider age gap in marriage. This is because women does not have rights to choose their partner.</a:t>
            </a:r>
          </a:p>
          <a:p>
            <a:pPr marL="342900" indent="-342900">
              <a:buFontTx/>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135151"/>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5" name="TextBox 4"/>
          <p:cNvSpPr txBox="1"/>
          <p:nvPr/>
        </p:nvSpPr>
        <p:spPr>
          <a:xfrm>
            <a:off x="1846284" y="2305318"/>
            <a:ext cx="8499431" cy="2554545"/>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Compared to world, American people will get marry more easily and divorce more easily, but this is good thing because that means people who is going to marry will have more rights to marry and also divorce. But on the other hand it will make problems like complicated family relationship and higher rate of single mothers, which is rare for other countries.</a:t>
            </a:r>
          </a:p>
          <a:p>
            <a:r>
              <a:rPr lang="en-US" sz="2000" dirty="0" smtClean="0">
                <a:latin typeface="Times New Roman" panose="02020603050405020304" pitchFamily="18" charset="0"/>
                <a:cs typeface="Times New Roman" panose="02020603050405020304" pitchFamily="18" charset="0"/>
              </a:rPr>
              <a:t>My opinion is that U.S. differs from other high standard countries because U.S. has more variety of people and race, so the culture is mixed up and people actually marries with love, rather than family or parents’ decision.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635196"/>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768" y="348062"/>
            <a:ext cx="10364451" cy="1596177"/>
          </a:xfrm>
        </p:spPr>
        <p:txBody>
          <a:bodyPr/>
          <a:lstStyle/>
          <a:p>
            <a:r>
              <a:rPr lang="en-US" dirty="0" smtClean="0"/>
              <a:t>references</a:t>
            </a:r>
            <a:endParaRPr lang="en-US" dirty="0"/>
          </a:p>
        </p:txBody>
      </p:sp>
      <p:sp>
        <p:nvSpPr>
          <p:cNvPr id="6" name="Rectangle 5"/>
          <p:cNvSpPr/>
          <p:nvPr/>
        </p:nvSpPr>
        <p:spPr>
          <a:xfrm>
            <a:off x="1326523" y="1803042"/>
            <a:ext cx="9749307" cy="480131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Stanley, S. K. (Ed.). (2013, August 5). WHY MARRIAGE MATTERS Facts And Figures. Retrieved May 25, </a:t>
            </a:r>
          </a:p>
          <a:p>
            <a:r>
              <a:rPr lang="en-US" dirty="0">
                <a:latin typeface="Times New Roman" panose="02020603050405020304" pitchFamily="18" charset="0"/>
                <a:cs typeface="Times New Roman" panose="02020603050405020304" pitchFamily="18" charset="0"/>
              </a:rPr>
              <a:t>     2015, from For Your Marriage website: http://www.foryourmarriage.org/factsfigures/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Bhatt, </a:t>
            </a:r>
            <a:r>
              <a:rPr lang="en-US" dirty="0">
                <a:latin typeface="Times New Roman" panose="02020603050405020304" pitchFamily="18" charset="0"/>
                <a:cs typeface="Times New Roman" panose="02020603050405020304" pitchFamily="18" charset="0"/>
              </a:rPr>
              <a:t>N. (Ed.). (</a:t>
            </a:r>
            <a:r>
              <a:rPr lang="en-US" dirty="0" smtClean="0">
                <a:latin typeface="Times New Roman" panose="02020603050405020304" pitchFamily="18" charset="0"/>
                <a:cs typeface="Times New Roman" panose="02020603050405020304" pitchFamily="18" charset="0"/>
              </a:rPr>
              <a:t>2012, </a:t>
            </a:r>
            <a:r>
              <a:rPr lang="en-US" dirty="0">
                <a:latin typeface="Times New Roman" panose="02020603050405020304" pitchFamily="18" charset="0"/>
                <a:cs typeface="Times New Roman" panose="02020603050405020304" pitchFamily="18" charset="0"/>
              </a:rPr>
              <a:t>November 22). At What Age Do People Get Married Around the World? Retrieved </a:t>
            </a:r>
          </a:p>
          <a:p>
            <a:r>
              <a:rPr lang="en-US" dirty="0">
                <a:latin typeface="Times New Roman" panose="02020603050405020304" pitchFamily="18" charset="0"/>
                <a:cs typeface="Times New Roman" panose="02020603050405020304" pitchFamily="18" charset="0"/>
              </a:rPr>
              <a:t>     May 25, 2015, from princeonomics website: http://priceonomics.com/ </a:t>
            </a:r>
          </a:p>
          <a:p>
            <a:r>
              <a:rPr lang="en-US" dirty="0">
                <a:latin typeface="Times New Roman" panose="02020603050405020304" pitchFamily="18" charset="0"/>
                <a:cs typeface="Times New Roman" panose="02020603050405020304" pitchFamily="18" charset="0"/>
              </a:rPr>
              <a:t>     at-what-age-do-people-get-married-around-the-world/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Top 10 Countries with Highest Divorce Rate in 2014. (n.d.). Retrieved May 25, 2015, from </a:t>
            </a:r>
            <a:r>
              <a:rPr lang="en-US" dirty="0" err="1">
                <a:latin typeface="Times New Roman" panose="02020603050405020304" pitchFamily="18" charset="0"/>
                <a:cs typeface="Times New Roman" panose="02020603050405020304" pitchFamily="18" charset="0"/>
              </a:rPr>
              <a:t>topfor</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website: http://top10for.com/top-10-countries-highest-divorce-rate-2014/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Metcalfe, J. (2013, October 22). These Countries Have the Oldest, and Youngest, First Marriages. </a:t>
            </a:r>
          </a:p>
          <a:p>
            <a:r>
              <a:rPr lang="en-US" dirty="0">
                <a:latin typeface="Times New Roman" panose="02020603050405020304" pitchFamily="18" charset="0"/>
                <a:cs typeface="Times New Roman" panose="02020603050405020304" pitchFamily="18" charset="0"/>
              </a:rPr>
              <a:t>     Retrieved May 25, 2015, from </a:t>
            </a:r>
            <a:r>
              <a:rPr lang="en-US" dirty="0" smtClean="0">
                <a:latin typeface="Times New Roman" panose="02020603050405020304" pitchFamily="18" charset="0"/>
                <a:cs typeface="Times New Roman" panose="02020603050405020304" pitchFamily="18" charset="0"/>
              </a:rPr>
              <a:t>City lab </a:t>
            </a:r>
            <a:r>
              <a:rPr lang="en-US" dirty="0">
                <a:latin typeface="Times New Roman" panose="02020603050405020304" pitchFamily="18" charset="0"/>
                <a:cs typeface="Times New Roman" panose="02020603050405020304" pitchFamily="18" charset="0"/>
              </a:rPr>
              <a:t>website: http://www.citylab.com/politics/2013/10/ </a:t>
            </a:r>
          </a:p>
          <a:p>
            <a:r>
              <a:rPr lang="en-US" dirty="0">
                <a:latin typeface="Times New Roman" panose="02020603050405020304" pitchFamily="18" charset="0"/>
                <a:cs typeface="Times New Roman" panose="02020603050405020304" pitchFamily="18" charset="0"/>
              </a:rPr>
              <a:t>     these-countries-have-oldest-and-youngest-first-marriages/7313/ </a:t>
            </a:r>
          </a:p>
          <a:p>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17294892"/>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question</a:t>
            </a:r>
            <a:endParaRPr lang="en-US" dirty="0"/>
          </a:p>
        </p:txBody>
      </p:sp>
      <p:sp>
        <p:nvSpPr>
          <p:cNvPr id="4" name="TextBox 3"/>
          <p:cNvSpPr txBox="1"/>
          <p:nvPr/>
        </p:nvSpPr>
        <p:spPr>
          <a:xfrm>
            <a:off x="1468191" y="2214694"/>
            <a:ext cx="9684913" cy="132343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Do people in U.S. merry and divorce more easily than other country?</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358001"/>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u.s. marriage</a:t>
            </a:r>
            <a:endParaRPr lang="en-US" dirty="0"/>
          </a:p>
        </p:txBody>
      </p:sp>
      <p:sp>
        <p:nvSpPr>
          <p:cNvPr id="4" name="TextBox 3"/>
          <p:cNvSpPr txBox="1"/>
          <p:nvPr/>
        </p:nvSpPr>
        <p:spPr>
          <a:xfrm>
            <a:off x="772107" y="1811823"/>
            <a:ext cx="5035638" cy="4708981"/>
          </a:xfrm>
          <a:prstGeom prst="rect">
            <a:avLst/>
          </a:prstGeom>
          <a:noFill/>
        </p:spPr>
        <p:txBody>
          <a:bodyPr wrap="square" rtlCol="0">
            <a:spAutoFit/>
          </a:bodyPr>
          <a:lstStyle/>
          <a:p>
            <a:pPr marL="285750" indent="-285750">
              <a:buFontTx/>
              <a:buChar char="-"/>
            </a:pPr>
            <a:r>
              <a:rPr lang="en-US" sz="2000" dirty="0" smtClean="0">
                <a:latin typeface="Times New Roman" panose="02020603050405020304" pitchFamily="18" charset="0"/>
                <a:cs typeface="Times New Roman" panose="02020603050405020304" pitchFamily="18" charset="0"/>
              </a:rPr>
              <a:t>People </a:t>
            </a:r>
            <a:r>
              <a:rPr lang="en-US" sz="2000" dirty="0">
                <a:latin typeface="Times New Roman" panose="02020603050405020304" pitchFamily="18" charset="0"/>
                <a:cs typeface="Times New Roman" panose="02020603050405020304" pitchFamily="18" charset="0"/>
              </a:rPr>
              <a:t>are getting married later in life.  The </a:t>
            </a:r>
            <a:r>
              <a:rPr lang="en-US" sz="2000" dirty="0" smtClean="0">
                <a:latin typeface="Times New Roman" panose="02020603050405020304" pitchFamily="18" charset="0"/>
                <a:cs typeface="Times New Roman" panose="02020603050405020304" pitchFamily="18" charset="0"/>
              </a:rPr>
              <a:t>average </a:t>
            </a:r>
            <a:r>
              <a:rPr lang="en-US" sz="2000" dirty="0">
                <a:latin typeface="Times New Roman" panose="02020603050405020304" pitchFamily="18" charset="0"/>
                <a:cs typeface="Times New Roman" panose="02020603050405020304" pitchFamily="18" charset="0"/>
              </a:rPr>
              <a:t>age of those married for the first time is currently </a:t>
            </a:r>
            <a:r>
              <a:rPr lang="en-US" sz="2000" dirty="0" smtClean="0">
                <a:latin typeface="Times New Roman" panose="02020603050405020304" pitchFamily="18" charset="0"/>
                <a:cs typeface="Times New Roman" panose="02020603050405020304" pitchFamily="18" charset="0"/>
              </a:rPr>
              <a:t>28.5 </a:t>
            </a:r>
            <a:r>
              <a:rPr lang="en-US" sz="2000" dirty="0">
                <a:latin typeface="Times New Roman" panose="02020603050405020304" pitchFamily="18" charset="0"/>
                <a:cs typeface="Times New Roman" panose="02020603050405020304" pitchFamily="18" charset="0"/>
              </a:rPr>
              <a:t>for men and </a:t>
            </a:r>
            <a:r>
              <a:rPr lang="en-US" sz="2000" dirty="0" smtClean="0">
                <a:latin typeface="Times New Roman" panose="02020603050405020304" pitchFamily="18" charset="0"/>
                <a:cs typeface="Times New Roman" panose="02020603050405020304" pitchFamily="18" charset="0"/>
              </a:rPr>
              <a:t>26.4 </a:t>
            </a:r>
            <a:r>
              <a:rPr lang="en-US" sz="2000" dirty="0">
                <a:latin typeface="Times New Roman" panose="02020603050405020304" pitchFamily="18" charset="0"/>
                <a:cs typeface="Times New Roman" panose="02020603050405020304" pitchFamily="18" charset="0"/>
              </a:rPr>
              <a:t>for women </a:t>
            </a:r>
            <a:r>
              <a:rPr lang="en-US" sz="2000" dirty="0" smtClean="0">
                <a:latin typeface="Times New Roman" panose="02020603050405020304" pitchFamily="18" charset="0"/>
                <a:cs typeface="Times New Roman" panose="02020603050405020304" pitchFamily="18" charset="0"/>
              </a:rPr>
              <a:t>(2012)</a:t>
            </a:r>
          </a:p>
          <a:p>
            <a:pPr marL="285750" indent="-285750">
              <a:buFontTx/>
              <a:buChar char="-"/>
            </a:pPr>
            <a:r>
              <a:rPr lang="en-US" sz="2000" dirty="0">
                <a:latin typeface="Times New Roman" panose="02020603050405020304" pitchFamily="18" charset="0"/>
                <a:cs typeface="Times New Roman" panose="02020603050405020304" pitchFamily="18" charset="0"/>
              </a:rPr>
              <a:t>The marriage rate continues to decline in the United </a:t>
            </a:r>
            <a:r>
              <a:rPr lang="en-US" sz="2000" dirty="0" smtClean="0">
                <a:latin typeface="Times New Roman" panose="02020603050405020304" pitchFamily="18" charset="0"/>
                <a:cs typeface="Times New Roman" panose="02020603050405020304" pitchFamily="18" charset="0"/>
              </a:rPr>
              <a:t>States since 1970s </a:t>
            </a:r>
          </a:p>
          <a:p>
            <a:pPr marL="285750" indent="-285750">
              <a:buFontTx/>
              <a:buChar char="-"/>
            </a:pPr>
            <a:r>
              <a:rPr lang="en-US" sz="2000" dirty="0">
                <a:latin typeface="Times New Roman" panose="02020603050405020304" pitchFamily="18" charset="0"/>
                <a:cs typeface="Times New Roman" panose="02020603050405020304" pitchFamily="18" charset="0"/>
              </a:rPr>
              <a:t>Compared with Whites, African Americans are more likely to have children outside of marriage, are less likely to marry at all, and if they do marry, are more likely to </a:t>
            </a:r>
            <a:r>
              <a:rPr lang="en-US" sz="2000" dirty="0" smtClean="0">
                <a:latin typeface="Times New Roman" panose="02020603050405020304" pitchFamily="18" charset="0"/>
                <a:cs typeface="Times New Roman" panose="02020603050405020304" pitchFamily="18" charset="0"/>
              </a:rPr>
              <a:t>ending in divorce.</a:t>
            </a:r>
          </a:p>
          <a:p>
            <a:pPr marL="285750" indent="-285750">
              <a:buFontTx/>
              <a:buChar char="-"/>
            </a:pPr>
            <a:r>
              <a:rPr lang="en-US" sz="2000" dirty="0">
                <a:latin typeface="Times New Roman" panose="02020603050405020304" pitchFamily="18" charset="0"/>
                <a:cs typeface="Times New Roman" panose="02020603050405020304" pitchFamily="18" charset="0"/>
              </a:rPr>
              <a:t> Both men and women have higher life expectancies when married than those who are single or </a:t>
            </a:r>
            <a:r>
              <a:rPr lang="en-US" sz="2000" dirty="0" smtClean="0">
                <a:latin typeface="Times New Roman" panose="02020603050405020304" pitchFamily="18" charset="0"/>
                <a:cs typeface="Times New Roman" panose="02020603050405020304" pitchFamily="18" charset="0"/>
              </a:rPr>
              <a:t>divorced</a:t>
            </a:r>
          </a:p>
          <a:p>
            <a:pPr marL="285750" indent="-285750">
              <a:buFontTx/>
              <a:buChar char="-"/>
            </a:pPr>
            <a:endParaRPr lang="en-US" sz="2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5949413" y="1811823"/>
            <a:ext cx="5954957" cy="4473067"/>
          </a:xfrm>
          <a:prstGeom prst="rect">
            <a:avLst/>
          </a:prstGeom>
        </p:spPr>
      </p:pic>
    </p:spTree>
    <p:extLst>
      <p:ext uri="{BB962C8B-B14F-4D97-AF65-F5344CB8AC3E}">
        <p14:creationId xmlns:p14="http://schemas.microsoft.com/office/powerpoint/2010/main" val="3456689165"/>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about u.s. marriage</a:t>
            </a:r>
          </a:p>
        </p:txBody>
      </p:sp>
      <p:sp>
        <p:nvSpPr>
          <p:cNvPr id="5" name="TextBox 4"/>
          <p:cNvSpPr txBox="1"/>
          <p:nvPr/>
        </p:nvSpPr>
        <p:spPr>
          <a:xfrm>
            <a:off x="1249251" y="2214694"/>
            <a:ext cx="4185008" cy="2246769"/>
          </a:xfrm>
          <a:prstGeom prst="rect">
            <a:avLst/>
          </a:prstGeom>
          <a:noFill/>
        </p:spPr>
        <p:txBody>
          <a:bodyPr wrap="square" rtlCol="0">
            <a:spAutoFit/>
          </a:bodyPr>
          <a:lstStyle/>
          <a:p>
            <a:pPr marL="342900" indent="-342900">
              <a:buFontTx/>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American divorce rate is nearly twice what it was in 1960, </a:t>
            </a:r>
            <a:r>
              <a:rPr lang="en-US" sz="2000" dirty="0" smtClean="0">
                <a:latin typeface="Times New Roman" panose="02020603050405020304" pitchFamily="18" charset="0"/>
                <a:cs typeface="Times New Roman" panose="02020603050405020304" pitchFamily="18" charset="0"/>
              </a:rPr>
              <a:t>but </a:t>
            </a:r>
            <a:r>
              <a:rPr lang="en-US" sz="2000" dirty="0">
                <a:latin typeface="Times New Roman" panose="02020603050405020304" pitchFamily="18" charset="0"/>
                <a:cs typeface="Times New Roman" panose="02020603050405020304" pitchFamily="18" charset="0"/>
              </a:rPr>
              <a:t>it has declined somewhat </a:t>
            </a:r>
            <a:r>
              <a:rPr lang="en-US" sz="2000" dirty="0" smtClean="0">
                <a:latin typeface="Times New Roman" panose="02020603050405020304" pitchFamily="18" charset="0"/>
                <a:cs typeface="Times New Roman" panose="02020603050405020304" pitchFamily="18" charset="0"/>
              </a:rPr>
              <a:t>since </a:t>
            </a:r>
            <a:r>
              <a:rPr lang="en-US" sz="2000" dirty="0">
                <a:latin typeface="Times New Roman" panose="02020603050405020304" pitchFamily="18" charset="0"/>
                <a:cs typeface="Times New Roman" panose="02020603050405020304" pitchFamily="18" charset="0"/>
              </a:rPr>
              <a:t>1980. </a:t>
            </a:r>
            <a:endParaRPr lang="en-US" sz="2000" dirty="0" smtClean="0">
              <a:latin typeface="Times New Roman" panose="02020603050405020304" pitchFamily="18" charset="0"/>
              <a:cs typeface="Times New Roman" panose="02020603050405020304" pitchFamily="18" charset="0"/>
            </a:endParaRPr>
          </a:p>
          <a:p>
            <a:pPr marL="342900" indent="-342900">
              <a:buFontTx/>
              <a:buChar char="-"/>
            </a:pPr>
            <a:r>
              <a:rPr lang="en-US" sz="2000" dirty="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f you have decent education, decent income, merry after age of 25, and have child </a:t>
            </a:r>
            <a:r>
              <a:rPr lang="en-US" sz="2000" dirty="0">
                <a:latin typeface="Times New Roman" panose="02020603050405020304" pitchFamily="18" charset="0"/>
                <a:cs typeface="Times New Roman" panose="02020603050405020304" pitchFamily="18" charset="0"/>
              </a:rPr>
              <a:t>after </a:t>
            </a:r>
            <a:r>
              <a:rPr lang="en-US" sz="2000" dirty="0" smtClean="0">
                <a:latin typeface="Times New Roman" panose="02020603050405020304" pitchFamily="18" charset="0"/>
                <a:cs typeface="Times New Roman" panose="02020603050405020304" pitchFamily="18" charset="0"/>
              </a:rPr>
              <a:t>marrying; chance </a:t>
            </a:r>
            <a:r>
              <a:rPr lang="en-US" sz="2000" dirty="0">
                <a:latin typeface="Times New Roman" panose="02020603050405020304" pitchFamily="18" charset="0"/>
                <a:cs typeface="Times New Roman" panose="02020603050405020304" pitchFamily="18" charset="0"/>
              </a:rPr>
              <a:t>of divorce </a:t>
            </a:r>
            <a:r>
              <a:rPr lang="en-US" sz="2000" dirty="0" smtClean="0">
                <a:latin typeface="Times New Roman" panose="02020603050405020304" pitchFamily="18" charset="0"/>
                <a:cs typeface="Times New Roman" panose="02020603050405020304" pitchFamily="18" charset="0"/>
              </a:rPr>
              <a:t>will be very low.</a:t>
            </a:r>
            <a:endParaRPr 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975797" y="1790163"/>
            <a:ext cx="5843967" cy="3786979"/>
          </a:xfrm>
          <a:prstGeom prst="rect">
            <a:avLst/>
          </a:prstGeom>
        </p:spPr>
      </p:pic>
    </p:spTree>
    <p:extLst>
      <p:ext uri="{BB962C8B-B14F-4D97-AF65-F5344CB8AC3E}">
        <p14:creationId xmlns:p14="http://schemas.microsoft.com/office/powerpoint/2010/main" val="227531404"/>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Fact </a:t>
            </a:r>
            <a:r>
              <a:rPr lang="en-US" dirty="0"/>
              <a:t>about u.s. marriage</a:t>
            </a:r>
          </a:p>
        </p:txBody>
      </p:sp>
      <p:sp>
        <p:nvSpPr>
          <p:cNvPr id="7" name="TextBox 6"/>
          <p:cNvSpPr txBox="1"/>
          <p:nvPr/>
        </p:nvSpPr>
        <p:spPr>
          <a:xfrm>
            <a:off x="1416676" y="1845362"/>
            <a:ext cx="909248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average age for childbearing is now younger than the average age for marriage</a:t>
            </a: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98647" y="2351367"/>
            <a:ext cx="8928542" cy="4178221"/>
          </a:xfrm>
          <a:prstGeom prst="rect">
            <a:avLst/>
          </a:prstGeom>
        </p:spPr>
      </p:pic>
    </p:spTree>
    <p:extLst>
      <p:ext uri="{BB962C8B-B14F-4D97-AF65-F5344CB8AC3E}">
        <p14:creationId xmlns:p14="http://schemas.microsoft.com/office/powerpoint/2010/main" val="279168225"/>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Interesting Fact about u.s. marriage</a:t>
            </a:r>
          </a:p>
        </p:txBody>
      </p:sp>
      <p:sp>
        <p:nvSpPr>
          <p:cNvPr id="3" name="TextBox 2"/>
          <p:cNvSpPr txBox="1"/>
          <p:nvPr/>
        </p:nvSpPr>
        <p:spPr>
          <a:xfrm>
            <a:off x="2380445" y="1966127"/>
            <a:ext cx="743111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Women who wait until age 30 to marry make much more money</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18454" y="2517779"/>
            <a:ext cx="8175552" cy="3485142"/>
          </a:xfrm>
          <a:prstGeom prst="rect">
            <a:avLst/>
          </a:prstGeom>
        </p:spPr>
      </p:pic>
    </p:spTree>
    <p:extLst>
      <p:ext uri="{BB962C8B-B14F-4D97-AF65-F5344CB8AC3E}">
        <p14:creationId xmlns:p14="http://schemas.microsoft.com/office/powerpoint/2010/main" val="3256048365"/>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391" y="620555"/>
            <a:ext cx="10364451" cy="1596177"/>
          </a:xfrm>
        </p:spPr>
        <p:txBody>
          <a:bodyPr/>
          <a:lstStyle/>
          <a:p>
            <a:r>
              <a:rPr lang="en-US" dirty="0"/>
              <a:t>Interesting Fact about u.s. marriage</a:t>
            </a:r>
          </a:p>
        </p:txBody>
      </p:sp>
      <p:sp>
        <p:nvSpPr>
          <p:cNvPr id="3" name="TextBox 2"/>
          <p:cNvSpPr txBox="1"/>
          <p:nvPr/>
        </p:nvSpPr>
        <p:spPr>
          <a:xfrm>
            <a:off x="4378816" y="1816622"/>
            <a:ext cx="36576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That's not true for men, however.</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58342" y="2408349"/>
            <a:ext cx="8976575" cy="3665738"/>
          </a:xfrm>
          <a:prstGeom prst="rect">
            <a:avLst/>
          </a:prstGeom>
        </p:spPr>
      </p:pic>
    </p:spTree>
    <p:extLst>
      <p:ext uri="{BB962C8B-B14F-4D97-AF65-F5344CB8AC3E}">
        <p14:creationId xmlns:p14="http://schemas.microsoft.com/office/powerpoint/2010/main" val="316821977"/>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68612" y="1866964"/>
            <a:ext cx="6908740" cy="4307168"/>
          </a:xfrm>
          <a:prstGeom prst="rect">
            <a:avLst/>
          </a:prstGeom>
        </p:spPr>
      </p:pic>
      <p:sp>
        <p:nvSpPr>
          <p:cNvPr id="2" name="Title 1"/>
          <p:cNvSpPr>
            <a:spLocks noGrp="1"/>
          </p:cNvSpPr>
          <p:nvPr>
            <p:ph type="title"/>
          </p:nvPr>
        </p:nvSpPr>
        <p:spPr>
          <a:xfrm>
            <a:off x="939532" y="270787"/>
            <a:ext cx="10364451" cy="1596177"/>
          </a:xfrm>
        </p:spPr>
        <p:txBody>
          <a:bodyPr/>
          <a:lstStyle/>
          <a:p>
            <a:r>
              <a:rPr lang="en-US" dirty="0" smtClean="0"/>
              <a:t>Average age at marriage in world</a:t>
            </a:r>
            <a:endParaRPr lang="en-US" dirty="0"/>
          </a:p>
        </p:txBody>
      </p:sp>
      <p:sp>
        <p:nvSpPr>
          <p:cNvPr id="6" name="TextBox 5"/>
          <p:cNvSpPr txBox="1"/>
          <p:nvPr/>
        </p:nvSpPr>
        <p:spPr>
          <a:xfrm>
            <a:off x="669701" y="1866964"/>
            <a:ext cx="3889419" cy="4708981"/>
          </a:xfrm>
          <a:prstGeom prst="rect">
            <a:avLst/>
          </a:prstGeom>
          <a:noFill/>
        </p:spPr>
        <p:txBody>
          <a:bodyPr wrap="square" rtlCol="0">
            <a:spAutoFit/>
          </a:bodyPr>
          <a:lstStyle/>
          <a:p>
            <a:pPr marL="342900" indent="-342900">
              <a:buFontTx/>
              <a:buChar char="-"/>
            </a:pPr>
            <a:r>
              <a:rPr lang="en-US" sz="2000" dirty="0" smtClean="0">
                <a:latin typeface="Times New Roman" panose="02020603050405020304" pitchFamily="18" charset="0"/>
                <a:cs typeface="Times New Roman" panose="02020603050405020304" pitchFamily="18" charset="0"/>
              </a:rPr>
              <a:t>World average to get marry is 25.6 years.</a:t>
            </a:r>
          </a:p>
          <a:p>
            <a:pPr marL="342900" indent="-342900">
              <a:buFontTx/>
              <a:buChar char="-"/>
            </a:pPr>
            <a:r>
              <a:rPr lang="en-US" sz="2000" dirty="0" smtClean="0">
                <a:latin typeface="Times New Roman" panose="02020603050405020304" pitchFamily="18" charset="0"/>
                <a:cs typeface="Times New Roman" panose="02020603050405020304" pitchFamily="18" charset="0"/>
              </a:rPr>
              <a:t>Western </a:t>
            </a:r>
            <a:r>
              <a:rPr lang="en-US" sz="2000" dirty="0">
                <a:latin typeface="Times New Roman" panose="02020603050405020304" pitchFamily="18" charset="0"/>
                <a:cs typeface="Times New Roman" panose="02020603050405020304" pitchFamily="18" charset="0"/>
              </a:rPr>
              <a:t>Europe rank among the highest for </a:t>
            </a:r>
            <a:r>
              <a:rPr lang="en-US" sz="2000" dirty="0" smtClean="0">
                <a:latin typeface="Times New Roman" panose="02020603050405020304" pitchFamily="18" charset="0"/>
                <a:cs typeface="Times New Roman" panose="02020603050405020304" pitchFamily="18" charset="0"/>
              </a:rPr>
              <a:t>average </a:t>
            </a:r>
            <a:r>
              <a:rPr lang="en-US" sz="2000" dirty="0">
                <a:latin typeface="Times New Roman" panose="02020603050405020304" pitchFamily="18" charset="0"/>
                <a:cs typeface="Times New Roman" panose="02020603050405020304" pitchFamily="18" charset="0"/>
              </a:rPr>
              <a:t>age at marriage at above 30 years. </a:t>
            </a:r>
            <a:r>
              <a:rPr lang="en-US" sz="2000" dirty="0" smtClean="0">
                <a:latin typeface="Times New Roman" panose="02020603050405020304" pitchFamily="18" charset="0"/>
                <a:cs typeface="Times New Roman" panose="02020603050405020304" pitchFamily="18" charset="0"/>
              </a:rPr>
              <a:t>While countries like Afghanistan </a:t>
            </a:r>
            <a:r>
              <a:rPr lang="en-US" sz="2000" dirty="0">
                <a:latin typeface="Times New Roman" panose="02020603050405020304" pitchFamily="18" charset="0"/>
                <a:cs typeface="Times New Roman" panose="02020603050405020304" pitchFamily="18" charset="0"/>
              </a:rPr>
              <a:t>has one of the lowest at 20.2 years</a:t>
            </a:r>
            <a:r>
              <a:rPr lang="en-US" sz="2000" dirty="0" smtClean="0">
                <a:latin typeface="Times New Roman" panose="02020603050405020304" pitchFamily="18" charset="0"/>
                <a:cs typeface="Times New Roman" panose="02020603050405020304" pitchFamily="18" charset="0"/>
              </a:rPr>
              <a:t>.</a:t>
            </a:r>
          </a:p>
          <a:p>
            <a:pPr marL="342900" indent="-342900">
              <a:buFontTx/>
              <a:buChar char="-"/>
            </a:pPr>
            <a:r>
              <a:rPr lang="en-US" sz="2000" dirty="0">
                <a:latin typeface="Times New Roman" panose="02020603050405020304" pitchFamily="18" charset="0"/>
                <a:cs typeface="Times New Roman" panose="02020603050405020304" pitchFamily="18" charset="0"/>
              </a:rPr>
              <a:t>The gender age gap for marriage is wider in less developed countries: women get married 8.3 years earlier in Afghanistan to 1.8 years in France,</a:t>
            </a:r>
          </a:p>
          <a:p>
            <a:pPr marL="342900" indent="-342900">
              <a:buFontTx/>
              <a:buChar char="-"/>
            </a:pPr>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375"/>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858" y="361411"/>
            <a:ext cx="9208395" cy="1596177"/>
          </a:xfrm>
        </p:spPr>
        <p:txBody>
          <a:bodyPr/>
          <a:lstStyle/>
          <a:p>
            <a:r>
              <a:rPr lang="en-US" dirty="0" smtClean="0"/>
              <a:t>Percentage of currently married population in world</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61398" y="2047741"/>
            <a:ext cx="6976055" cy="3734401"/>
          </a:xfrm>
          <a:prstGeom prst="rect">
            <a:avLst/>
          </a:prstGeom>
        </p:spPr>
      </p:pic>
      <p:sp>
        <p:nvSpPr>
          <p:cNvPr id="6" name="TextBox 5"/>
          <p:cNvSpPr txBox="1"/>
          <p:nvPr/>
        </p:nvSpPr>
        <p:spPr>
          <a:xfrm>
            <a:off x="669701" y="2047741"/>
            <a:ext cx="4095482" cy="4093428"/>
          </a:xfrm>
          <a:prstGeom prst="rect">
            <a:avLst/>
          </a:prstGeom>
          <a:noFill/>
        </p:spPr>
        <p:txBody>
          <a:bodyPr wrap="square" rtlCol="0">
            <a:spAutoFit/>
          </a:bodyPr>
          <a:lstStyle/>
          <a:p>
            <a:pPr marL="342900" indent="-342900">
              <a:buFontTx/>
              <a:buChar char="-"/>
            </a:pPr>
            <a:r>
              <a:rPr lang="en-US" sz="2000" dirty="0" smtClean="0">
                <a:latin typeface="Times New Roman" panose="02020603050405020304" pitchFamily="18" charset="0"/>
                <a:cs typeface="Times New Roman" panose="02020603050405020304" pitchFamily="18" charset="0"/>
              </a:rPr>
              <a:t>Country with more wealth has lower percentage of married population because simply wealthier country has more number of people that will not marry, and also the age of marrying is higher so the unmarried people will increase. </a:t>
            </a:r>
          </a:p>
          <a:p>
            <a:pPr marL="342900" indent="-342900">
              <a:buFontTx/>
              <a:buChar char="-"/>
            </a:pPr>
            <a:r>
              <a:rPr lang="en-US" sz="2000" dirty="0" smtClean="0">
                <a:latin typeface="Times New Roman" panose="02020603050405020304" pitchFamily="18" charset="0"/>
                <a:cs typeface="Times New Roman" panose="02020603050405020304" pitchFamily="18" charset="0"/>
              </a:rPr>
              <a:t>Not wealthy part of Asia has the highest percentage of married people because they marries faster than wealthy country, and lives longer compared to Africa.</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375459"/>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4409</TotalTime>
  <Words>760</Words>
  <Application>Microsoft Office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Times New Roman</vt:lpstr>
      <vt:lpstr>Tw Cen MT</vt:lpstr>
      <vt:lpstr>Droplet</vt:lpstr>
      <vt:lpstr>American marriage compared to other countries</vt:lpstr>
      <vt:lpstr>Main question</vt:lpstr>
      <vt:lpstr>Facts about u.s. marriage</vt:lpstr>
      <vt:lpstr>Facts about u.s. marriage</vt:lpstr>
      <vt:lpstr>Interesting Fact about u.s. marriage</vt:lpstr>
      <vt:lpstr>Interesting Fact about u.s. marriage</vt:lpstr>
      <vt:lpstr>Interesting Fact about u.s. marriage</vt:lpstr>
      <vt:lpstr>Average age at marriage in world</vt:lpstr>
      <vt:lpstr>Percentage of currently married population in world</vt:lpstr>
      <vt:lpstr>Crude divorce rate in world</vt:lpstr>
      <vt:lpstr>World Marriage Overview  </vt:lpstr>
      <vt:lpstr>Conclusion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 Vogel</dc:creator>
  <cp:lastModifiedBy>Kai Vogel</cp:lastModifiedBy>
  <cp:revision>43</cp:revision>
  <dcterms:created xsi:type="dcterms:W3CDTF">2015-05-21T19:04:11Z</dcterms:created>
  <dcterms:modified xsi:type="dcterms:W3CDTF">2016-05-01T18:04:06Z</dcterms:modified>
</cp:coreProperties>
</file>